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57" r:id="rId1"/>
  </p:sldMasterIdLst>
  <p:sldIdLst>
    <p:sldId id="256" r:id="rId2"/>
    <p:sldId id="257" r:id="rId3"/>
    <p:sldId id="258" r:id="rId4"/>
    <p:sldId id="259" r:id="rId5"/>
    <p:sldId id="265" r:id="rId6"/>
    <p:sldId id="260" r:id="rId7"/>
    <p:sldId id="261" r:id="rId8"/>
    <p:sldId id="266" r:id="rId9"/>
    <p:sldId id="263"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10B844E-974A-6C15-BBF3-96A38DF2E6B2}" v="1" dt="2020-05-16T19:07:45.814"/>
    <p1510:client id="{2C97AC0C-E5CB-3E1C-55BB-7B89F18AB099}" v="528" dt="2020-05-17T08:18:08.45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5/19/2020</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07521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5/19/2020</a:t>
            </a:fld>
            <a:endParaRPr lang="en-US" dirty="0"/>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9910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5/19/2020</a:t>
            </a:fld>
            <a:endParaRPr lang="en-US" dirty="0"/>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14312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5/19/2020</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949488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5/19/2020</a:t>
            </a:fld>
            <a:endParaRPr lang="en-US" dirty="0"/>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59885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5/19/2020</a:t>
            </a:fld>
            <a:endParaRPr lang="en-US" dirty="0"/>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98528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5/19/2020</a:t>
            </a:fld>
            <a:endParaRPr lang="en-US" dirty="0"/>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523811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5/19/2020</a:t>
            </a:fld>
            <a:endParaRPr lang="en-US" dirty="0"/>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699159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5/19/2020</a:t>
            </a:fld>
            <a:endParaRPr lang="en-US" dirty="0"/>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135013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5/19/2020</a:t>
            </a:fld>
            <a:endParaRPr lang="en-US" dirty="0"/>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17149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5/19/2020</a:t>
            </a:fld>
            <a:endParaRPr lang="en-US" dirty="0"/>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dirty="0"/>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33066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5/19/2020</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dirty="0"/>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dirty="0"/>
          </a:p>
        </p:txBody>
      </p:sp>
    </p:spTree>
    <p:extLst>
      <p:ext uri="{BB962C8B-B14F-4D97-AF65-F5344CB8AC3E}">
        <p14:creationId xmlns:p14="http://schemas.microsoft.com/office/powerpoint/2010/main" val="3587656096"/>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0" r:id="rId6"/>
    <p:sldLayoutId id="2147483746" r:id="rId7"/>
    <p:sldLayoutId id="2147483747" r:id="rId8"/>
    <p:sldLayoutId id="2147483748" r:id="rId9"/>
    <p:sldLayoutId id="2147483749" r:id="rId10"/>
    <p:sldLayoutId id="214748375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 name="Rectangle 8">
            <a:extLst>
              <a:ext uri="{FF2B5EF4-FFF2-40B4-BE49-F238E27FC236}">
                <a16:creationId xmlns:a16="http://schemas.microsoft.com/office/drawing/2014/main" id="{DCE1AED4-C7FF-4468-BF54-4470A0A3E2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3">
            <a:extLst>
              <a:ext uri="{FF2B5EF4-FFF2-40B4-BE49-F238E27FC236}">
                <a16:creationId xmlns:a16="http://schemas.microsoft.com/office/drawing/2014/main" id="{D0FD0D0D-0A8B-476F-B81E-C596DB4A3F8F}"/>
              </a:ext>
            </a:extLst>
          </p:cNvPr>
          <p:cNvPicPr>
            <a:picLocks noChangeAspect="1"/>
          </p:cNvPicPr>
          <p:nvPr/>
        </p:nvPicPr>
        <p:blipFill rotWithShape="1">
          <a:blip r:embed="rId4"/>
          <a:srcRect r="6" b="6248"/>
          <a:stretch/>
        </p:blipFill>
        <p:spPr>
          <a:xfrm>
            <a:off x="20" y="10"/>
            <a:ext cx="12188932" cy="6857990"/>
          </a:xfrm>
          <a:prstGeom prst="rect">
            <a:avLst/>
          </a:prstGeom>
        </p:spPr>
      </p:pic>
      <p:sp>
        <p:nvSpPr>
          <p:cNvPr id="7" name="Rectangle 10">
            <a:extLst>
              <a:ext uri="{FF2B5EF4-FFF2-40B4-BE49-F238E27FC236}">
                <a16:creationId xmlns:a16="http://schemas.microsoft.com/office/drawing/2014/main" id="{BDE94FAB-AA60-43B4-A2C3-3A940B9A95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3" y="4530071"/>
            <a:ext cx="12191999" cy="2327926"/>
          </a:xfrm>
          <a:prstGeom prst="rect">
            <a:avLst/>
          </a:prstGeom>
          <a:gradFill flip="none" rotWithShape="1">
            <a:gsLst>
              <a:gs pos="44000">
                <a:schemeClr val="tx1">
                  <a:alpha val="40000"/>
                </a:schemeClr>
              </a:gs>
              <a:gs pos="100000">
                <a:schemeClr val="tx1">
                  <a:alpha val="70000"/>
                </a:scheme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0752FD7-76EF-4EBF-8807-5A08A9C8EA09}"/>
              </a:ext>
            </a:extLst>
          </p:cNvPr>
          <p:cNvSpPr>
            <a:spLocks noGrp="1"/>
          </p:cNvSpPr>
          <p:nvPr>
            <p:ph type="ctrTitle"/>
          </p:nvPr>
        </p:nvSpPr>
        <p:spPr>
          <a:xfrm>
            <a:off x="1522476" y="3009015"/>
            <a:ext cx="9144000" cy="2252026"/>
          </a:xfrm>
        </p:spPr>
        <p:txBody>
          <a:bodyPr>
            <a:normAutofit/>
          </a:bodyPr>
          <a:lstStyle/>
          <a:p>
            <a:r>
              <a:rPr lang="tr-TR" sz="4800" dirty="0">
                <a:solidFill>
                  <a:schemeClr val="bg1"/>
                </a:solidFill>
              </a:rPr>
              <a:t>Reinforcement Learning agent</a:t>
            </a:r>
            <a:r>
              <a:rPr lang="en-GB" sz="4800" dirty="0">
                <a:solidFill>
                  <a:schemeClr val="bg1"/>
                </a:solidFill>
              </a:rPr>
              <a:t>s</a:t>
            </a:r>
            <a:r>
              <a:rPr lang="tr-TR" sz="4800" dirty="0">
                <a:solidFill>
                  <a:schemeClr val="bg1"/>
                </a:solidFill>
              </a:rPr>
              <a:t> </a:t>
            </a:r>
            <a:r>
              <a:rPr lang="en-GB" sz="4800" dirty="0">
                <a:solidFill>
                  <a:schemeClr val="bg1"/>
                </a:solidFill>
              </a:rPr>
              <a:t>for</a:t>
            </a:r>
            <a:r>
              <a:rPr lang="tr-TR" sz="4800" dirty="0">
                <a:solidFill>
                  <a:schemeClr val="bg1"/>
                </a:solidFill>
              </a:rPr>
              <a:t> </a:t>
            </a:r>
            <a:r>
              <a:rPr lang="en-GB" sz="4800" dirty="0">
                <a:solidFill>
                  <a:schemeClr val="bg1"/>
                </a:solidFill>
              </a:rPr>
              <a:t>Flexible Resource Allocation </a:t>
            </a:r>
            <a:r>
              <a:rPr lang="tr-TR" sz="4800" dirty="0">
                <a:solidFill>
                  <a:schemeClr val="bg1"/>
                </a:solidFill>
              </a:rPr>
              <a:t>in Mobile </a:t>
            </a:r>
            <a:r>
              <a:rPr lang="en-GB" sz="4800" dirty="0">
                <a:solidFill>
                  <a:schemeClr val="bg1"/>
                </a:solidFill>
              </a:rPr>
              <a:t>Edge </a:t>
            </a:r>
            <a:r>
              <a:rPr lang="tr-TR" sz="4800" dirty="0">
                <a:solidFill>
                  <a:schemeClr val="bg1"/>
                </a:solidFill>
              </a:rPr>
              <a:t>Computing</a:t>
            </a:r>
          </a:p>
        </p:txBody>
      </p:sp>
      <p:sp>
        <p:nvSpPr>
          <p:cNvPr id="3" name="Subtitle 2">
            <a:extLst>
              <a:ext uri="{FF2B5EF4-FFF2-40B4-BE49-F238E27FC236}">
                <a16:creationId xmlns:a16="http://schemas.microsoft.com/office/drawing/2014/main" id="{F4C8D8C1-1062-49B2-BB56-D9F8E5DA6EB6}"/>
              </a:ext>
            </a:extLst>
          </p:cNvPr>
          <p:cNvSpPr>
            <a:spLocks noGrp="1"/>
          </p:cNvSpPr>
          <p:nvPr>
            <p:ph type="subTitle" idx="1"/>
          </p:nvPr>
        </p:nvSpPr>
        <p:spPr>
          <a:xfrm>
            <a:off x="1524000" y="5261041"/>
            <a:ext cx="9144000" cy="1022209"/>
          </a:xfrm>
        </p:spPr>
        <p:txBody>
          <a:bodyPr vert="horz" lIns="91440" tIns="45720" rIns="91440" bIns="45720" rtlCol="0" anchor="t">
            <a:normAutofit fontScale="85000" lnSpcReduction="20000"/>
          </a:bodyPr>
          <a:lstStyle/>
          <a:p>
            <a:r>
              <a:rPr lang="en-GB" dirty="0">
                <a:solidFill>
                  <a:schemeClr val="bg1"/>
                </a:solidFill>
              </a:rPr>
              <a:t>By </a:t>
            </a:r>
            <a:r>
              <a:rPr lang="tr-TR" dirty="0">
                <a:solidFill>
                  <a:schemeClr val="bg1"/>
                </a:solidFill>
              </a:rPr>
              <a:t>Mark</a:t>
            </a:r>
            <a:r>
              <a:rPr lang="en-GB" dirty="0">
                <a:solidFill>
                  <a:schemeClr val="bg1"/>
                </a:solidFill>
              </a:rPr>
              <a:t> Towers</a:t>
            </a:r>
            <a:endParaRPr lang="tr-TR" dirty="0" err="1">
              <a:solidFill>
                <a:schemeClr val="bg1"/>
              </a:solidFill>
            </a:endParaRPr>
          </a:p>
          <a:p>
            <a:r>
              <a:rPr lang="tr-TR" dirty="0">
                <a:solidFill>
                  <a:schemeClr val="bg1"/>
                </a:solidFill>
              </a:rPr>
              <a:t>Supervisor: </a:t>
            </a:r>
            <a:r>
              <a:rPr lang="en-GB" dirty="0">
                <a:solidFill>
                  <a:schemeClr val="bg1"/>
                </a:solidFill>
              </a:rPr>
              <a:t>Professor</a:t>
            </a:r>
            <a:r>
              <a:rPr lang="tr-TR" dirty="0">
                <a:solidFill>
                  <a:schemeClr val="bg1"/>
                </a:solidFill>
              </a:rPr>
              <a:t> Timothy Norman</a:t>
            </a:r>
          </a:p>
          <a:p>
            <a:r>
              <a:rPr lang="tr-TR" dirty="0">
                <a:solidFill>
                  <a:schemeClr val="bg1"/>
                </a:solidFill>
              </a:rPr>
              <a:t>Second examiner: Dr </a:t>
            </a:r>
            <a:r>
              <a:rPr lang="en-GB" dirty="0">
                <a:solidFill>
                  <a:schemeClr val="bg1"/>
                </a:solidFill>
              </a:rPr>
              <a:t>Ni</a:t>
            </a:r>
            <a:r>
              <a:rPr lang="tr-TR" dirty="0">
                <a:solidFill>
                  <a:schemeClr val="bg1"/>
                </a:solidFill>
              </a:rPr>
              <a:t>ck Harris</a:t>
            </a:r>
          </a:p>
        </p:txBody>
      </p:sp>
      <p:pic>
        <p:nvPicPr>
          <p:cNvPr id="4" name="Audio 3">
            <a:hlinkClick r:id="" action="ppaction://media"/>
            <a:extLst>
              <a:ext uri="{FF2B5EF4-FFF2-40B4-BE49-F238E27FC236}">
                <a16:creationId xmlns:a16="http://schemas.microsoft.com/office/drawing/2014/main" id="{46D146FB-3616-4776-AED8-6E0B4BAF22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62868419"/>
      </p:ext>
    </p:extLst>
  </p:cSld>
  <p:clrMapOvr>
    <a:masterClrMapping/>
  </p:clrMapOvr>
  <mc:AlternateContent xmlns:mc="http://schemas.openxmlformats.org/markup-compatibility/2006" xmlns:p14="http://schemas.microsoft.com/office/powerpoint/2010/main">
    <mc:Choice Requires="p14">
      <p:transition spd="slow" p14:dur="2000" advTm="6770"/>
    </mc:Choice>
    <mc:Fallback xmlns="">
      <p:transition spd="slow" advTm="6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71523-FFB8-4768-89FA-C330D0C4B538}"/>
              </a:ext>
            </a:extLst>
          </p:cNvPr>
          <p:cNvSpPr>
            <a:spLocks noGrp="1"/>
          </p:cNvSpPr>
          <p:nvPr>
            <p:ph type="title"/>
          </p:nvPr>
        </p:nvSpPr>
        <p:spPr/>
        <p:txBody>
          <a:bodyPr/>
          <a:lstStyle/>
          <a:p>
            <a:r>
              <a:rPr lang="en-US" dirty="0"/>
              <a:t>Future works</a:t>
            </a:r>
          </a:p>
        </p:txBody>
      </p:sp>
      <p:sp>
        <p:nvSpPr>
          <p:cNvPr id="3" name="Content Placeholder 2">
            <a:extLst>
              <a:ext uri="{FF2B5EF4-FFF2-40B4-BE49-F238E27FC236}">
                <a16:creationId xmlns:a16="http://schemas.microsoft.com/office/drawing/2014/main" id="{9BCE657C-5935-447C-8564-B31277341072}"/>
              </a:ext>
            </a:extLst>
          </p:cNvPr>
          <p:cNvSpPr>
            <a:spLocks noGrp="1"/>
          </p:cNvSpPr>
          <p:nvPr>
            <p:ph idx="1"/>
          </p:nvPr>
        </p:nvSpPr>
        <p:spPr>
          <a:xfrm>
            <a:off x="838200" y="1690688"/>
            <a:ext cx="10515600" cy="3994679"/>
          </a:xfrm>
        </p:spPr>
        <p:txBody>
          <a:bodyPr>
            <a:normAutofit fontScale="92500" lnSpcReduction="20000"/>
          </a:bodyPr>
          <a:lstStyle/>
          <a:p>
            <a:r>
              <a:rPr lang="en-US" dirty="0"/>
              <a:t>More training time for all agents</a:t>
            </a:r>
          </a:p>
          <a:p>
            <a:r>
              <a:rPr lang="en-US" dirty="0"/>
              <a:t>To improve the results of agents, several heuristic are suggested to be implemented</a:t>
            </a:r>
          </a:p>
          <a:p>
            <a:pPr lvl="1"/>
            <a:r>
              <a:rPr lang="en-US" dirty="0"/>
              <a:t>N-step rewards (Sutton, 1988)</a:t>
            </a:r>
          </a:p>
          <a:p>
            <a:pPr lvl="1"/>
            <a:r>
              <a:rPr lang="en-US" dirty="0"/>
              <a:t>Distributed Distributional Ddpg agents (Barth-Maron et al., 2018)</a:t>
            </a:r>
          </a:p>
          <a:p>
            <a:pPr lvl="1"/>
            <a:r>
              <a:rPr lang="en-US" dirty="0"/>
              <a:t>Mixed competitive-cooperative centralised critic for Ddpg (Lowe et al., 2017)</a:t>
            </a:r>
          </a:p>
          <a:p>
            <a:pPr lvl="1"/>
            <a:r>
              <a:rPr lang="en-US" dirty="0"/>
              <a:t>Quantile regression Dqn (Dabney et al., 2018a)</a:t>
            </a:r>
          </a:p>
          <a:p>
            <a:pPr lvl="1"/>
            <a:r>
              <a:rPr lang="en-US" dirty="0"/>
              <a:t>Risk sensitive Dqn (IQN) (Dabney et al., 2018b)</a:t>
            </a:r>
          </a:p>
          <a:p>
            <a:r>
              <a:rPr lang="en-US" dirty="0"/>
              <a:t>Improvements to the optimisation problems for</a:t>
            </a:r>
          </a:p>
          <a:p>
            <a:pPr lvl="1"/>
            <a:r>
              <a:rPr lang="en-US" dirty="0"/>
              <a:t>Computational algorithms are not linearly scalable</a:t>
            </a:r>
          </a:p>
          <a:p>
            <a:pPr lvl="1"/>
            <a:r>
              <a:rPr lang="en-US" dirty="0"/>
              <a:t>Users have limited bandwidth resources</a:t>
            </a:r>
          </a:p>
        </p:txBody>
      </p:sp>
      <p:pic>
        <p:nvPicPr>
          <p:cNvPr id="6" name="Audio 5">
            <a:hlinkClick r:id="" action="ppaction://media"/>
            <a:extLst>
              <a:ext uri="{FF2B5EF4-FFF2-40B4-BE49-F238E27FC236}">
                <a16:creationId xmlns:a16="http://schemas.microsoft.com/office/drawing/2014/main" id="{84D51CBA-B93C-451A-BC1E-38704A82BD3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86269066"/>
      </p:ext>
    </p:extLst>
  </p:cSld>
  <p:clrMapOvr>
    <a:masterClrMapping/>
  </p:clrMapOvr>
  <mc:AlternateContent xmlns:mc="http://schemas.openxmlformats.org/markup-compatibility/2006" xmlns:p14="http://schemas.microsoft.com/office/powerpoint/2010/main">
    <mc:Choice Requires="p14">
      <p:transition spd="slow" p14:dur="2000" advTm="20075"/>
    </mc:Choice>
    <mc:Fallback xmlns="">
      <p:transition spd="slow" advTm="200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B6511-91DB-4DEA-BB55-D1BA65D4B2B8}"/>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01897D00-6253-4D69-BCBB-5551450EDEE1}"/>
              </a:ext>
            </a:extLst>
          </p:cNvPr>
          <p:cNvSpPr>
            <a:spLocks noGrp="1"/>
          </p:cNvSpPr>
          <p:nvPr>
            <p:ph idx="1"/>
          </p:nvPr>
        </p:nvSpPr>
        <p:spPr/>
        <p:txBody>
          <a:bodyPr vert="horz" lIns="91440" tIns="45720" rIns="91440" bIns="45720" rtlCol="0" anchor="t">
            <a:normAutofit fontScale="92500" lnSpcReduction="20000"/>
          </a:bodyPr>
          <a:lstStyle/>
          <a:p>
            <a:r>
              <a:rPr lang="en-US" dirty="0"/>
              <a:t>Mobile Edge Computing (MEC) is a developing paradigm (Mao et al., 2017) that provides users with the ability to run their tasks with greater proximity to them in the network. </a:t>
            </a:r>
          </a:p>
          <a:p>
            <a:r>
              <a:rPr lang="en-US" dirty="0"/>
              <a:t>This helps reducing latency, network congestion while providing better application performance than traditional Cloud Computing. </a:t>
            </a:r>
          </a:p>
          <a:p>
            <a:r>
              <a:rPr lang="en-US" dirty="0"/>
              <a:t>The technology is currently </a:t>
            </a:r>
            <a:r>
              <a:rPr lang="en-GB" dirty="0"/>
              <a:t>utilised</a:t>
            </a:r>
            <a:r>
              <a:rPr lang="en-US" dirty="0"/>
              <a:t> in Disaster response, Smart cities, Internet of Things and more</a:t>
            </a:r>
          </a:p>
          <a:p>
            <a:r>
              <a:rPr lang="en-US" dirty="0"/>
              <a:t>However there are shortcomings in existing research for resource allocation within MEC. This is due to how each task’s resource usage is determined which can cause bottlenecks and limit the number of concurrent tasks that system can serve. (Fully explained in Chapter 1 and 3)</a:t>
            </a:r>
          </a:p>
        </p:txBody>
      </p:sp>
      <p:pic>
        <p:nvPicPr>
          <p:cNvPr id="5" name="Audio 4">
            <a:hlinkClick r:id="" action="ppaction://media"/>
            <a:extLst>
              <a:ext uri="{FF2B5EF4-FFF2-40B4-BE49-F238E27FC236}">
                <a16:creationId xmlns:a16="http://schemas.microsoft.com/office/drawing/2014/main" id="{1D0F238A-0D21-48DA-A2DF-99DCA205FB6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98836657"/>
      </p:ext>
    </p:extLst>
  </p:cSld>
  <p:clrMapOvr>
    <a:masterClrMapping/>
  </p:clrMapOvr>
  <mc:AlternateContent xmlns:mc="http://schemas.openxmlformats.org/markup-compatibility/2006" xmlns:p14="http://schemas.microsoft.com/office/powerpoint/2010/main">
    <mc:Choice Requires="p14">
      <p:transition spd="slow" p14:dur="2000" advTm="37620"/>
    </mc:Choice>
    <mc:Fallback xmlns="">
      <p:transition spd="slow" advTm="37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9">
            <a:extLst>
              <a:ext uri="{FF2B5EF4-FFF2-40B4-BE49-F238E27FC236}">
                <a16:creationId xmlns:a16="http://schemas.microsoft.com/office/drawing/2014/main" id="{53E60C6D-4E85-4E14-BCDF-BF15C241F7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110133E-C69F-4D81-B681-3E6456EFE131}"/>
              </a:ext>
            </a:extLst>
          </p:cNvPr>
          <p:cNvSpPr>
            <a:spLocks noGrp="1"/>
          </p:cNvSpPr>
          <p:nvPr>
            <p:ph type="title"/>
          </p:nvPr>
        </p:nvSpPr>
        <p:spPr>
          <a:xfrm>
            <a:off x="633456" y="486184"/>
            <a:ext cx="5397237" cy="1325563"/>
          </a:xfrm>
        </p:spPr>
        <p:txBody>
          <a:bodyPr>
            <a:normAutofit/>
          </a:bodyPr>
          <a:lstStyle/>
          <a:p>
            <a:r>
              <a:rPr lang="en-US" dirty="0"/>
              <a:t>Static Flexible Resource Allocation</a:t>
            </a:r>
          </a:p>
        </p:txBody>
      </p:sp>
      <p:sp>
        <p:nvSpPr>
          <p:cNvPr id="3" name="Content Placeholder 2">
            <a:extLst>
              <a:ext uri="{FF2B5EF4-FFF2-40B4-BE49-F238E27FC236}">
                <a16:creationId xmlns:a16="http://schemas.microsoft.com/office/drawing/2014/main" id="{0325A68A-4BD3-4062-A4F3-348570D4C73B}"/>
              </a:ext>
            </a:extLst>
          </p:cNvPr>
          <p:cNvSpPr>
            <a:spLocks noGrp="1"/>
          </p:cNvSpPr>
          <p:nvPr>
            <p:ph idx="1"/>
          </p:nvPr>
        </p:nvSpPr>
        <p:spPr>
          <a:xfrm>
            <a:off x="633456" y="1946684"/>
            <a:ext cx="5874216" cy="4351338"/>
          </a:xfrm>
        </p:spPr>
        <p:txBody>
          <a:bodyPr vert="horz" lIns="91440" tIns="45720" rIns="91440" bIns="45720" rtlCol="0">
            <a:normAutofit lnSpcReduction="10000"/>
          </a:bodyPr>
          <a:lstStyle/>
          <a:p>
            <a:r>
              <a:rPr lang="en-US" sz="2400" dirty="0"/>
              <a:t>Therefore a novel resource allocation mechanism was proposed (Towers et al., 2020) to allow for significantly more flexibility in determining resource usage with the aim of reducing bottlenecks and increase the number of tasks that can run concurrently. </a:t>
            </a:r>
          </a:p>
          <a:p>
            <a:r>
              <a:rPr lang="en-US" sz="2400" dirty="0"/>
              <a:t>This work is Appendix A and B</a:t>
            </a:r>
          </a:p>
          <a:p>
            <a:r>
              <a:rPr lang="en-GB" sz="2400" dirty="0"/>
              <a:t>The mechanism is based on the principle that the time taken for an operation to complete is generally proportional to the resources provided for the operation.</a:t>
            </a:r>
          </a:p>
        </p:txBody>
      </p:sp>
      <p:sp>
        <p:nvSpPr>
          <p:cNvPr id="8" name="Freeform: Shape 11">
            <a:extLst>
              <a:ext uri="{FF2B5EF4-FFF2-40B4-BE49-F238E27FC236}">
                <a16:creationId xmlns:a16="http://schemas.microsoft.com/office/drawing/2014/main" id="{7D42D292-4C48-479B-9E59-E29CD9871C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4" name="Picture 3">
            <a:extLst>
              <a:ext uri="{FF2B5EF4-FFF2-40B4-BE49-F238E27FC236}">
                <a16:creationId xmlns:a16="http://schemas.microsoft.com/office/drawing/2014/main" id="{ED52693B-FC3B-4821-AC74-E553631A1D21}"/>
              </a:ext>
            </a:extLst>
          </p:cNvPr>
          <p:cNvPicPr>
            <a:picLocks noChangeAspect="1"/>
          </p:cNvPicPr>
          <p:nvPr/>
        </p:nvPicPr>
        <p:blipFill>
          <a:blip r:embed="rId4"/>
          <a:stretch>
            <a:fillRect/>
          </a:stretch>
        </p:blipFill>
        <p:spPr>
          <a:xfrm>
            <a:off x="7672398" y="-1"/>
            <a:ext cx="3383884" cy="4782877"/>
          </a:xfrm>
          <a:custGeom>
            <a:avLst/>
            <a:gdLst/>
            <a:ahLst/>
            <a:cxnLst/>
            <a:rect l="l" t="t" r="r" b="b"/>
            <a:pathLst>
              <a:path w="4555700" h="2733294">
                <a:moveTo>
                  <a:pt x="82217" y="0"/>
                </a:moveTo>
                <a:lnTo>
                  <a:pt x="4473483" y="0"/>
                </a:lnTo>
                <a:cubicBezTo>
                  <a:pt x="4518890" y="0"/>
                  <a:pt x="4555700" y="36810"/>
                  <a:pt x="4555700" y="82217"/>
                </a:cubicBezTo>
                <a:lnTo>
                  <a:pt x="4555700" y="2651077"/>
                </a:lnTo>
                <a:cubicBezTo>
                  <a:pt x="4555700" y="2696484"/>
                  <a:pt x="4518890" y="2733294"/>
                  <a:pt x="4473483" y="2733294"/>
                </a:cubicBezTo>
                <a:lnTo>
                  <a:pt x="82217" y="2733294"/>
                </a:lnTo>
                <a:cubicBezTo>
                  <a:pt x="36810" y="2733294"/>
                  <a:pt x="0" y="2696484"/>
                  <a:pt x="0" y="2651077"/>
                </a:cubicBezTo>
                <a:lnTo>
                  <a:pt x="0" y="82217"/>
                </a:lnTo>
                <a:cubicBezTo>
                  <a:pt x="0" y="36810"/>
                  <a:pt x="36810" y="0"/>
                  <a:pt x="82217" y="0"/>
                </a:cubicBezTo>
                <a:close/>
              </a:path>
            </a:pathLst>
          </a:custGeom>
        </p:spPr>
      </p:pic>
      <p:sp>
        <p:nvSpPr>
          <p:cNvPr id="14" name="Arc 13">
            <a:extLst>
              <a:ext uri="{FF2B5EF4-FFF2-40B4-BE49-F238E27FC236}">
                <a16:creationId xmlns:a16="http://schemas.microsoft.com/office/drawing/2014/main" id="{533DF362-939D-4EEE-8DC4-6B54607E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504802" flipH="1">
            <a:off x="6443172" y="162676"/>
            <a:ext cx="4083433" cy="4083433"/>
          </a:xfrm>
          <a:prstGeom prst="arc">
            <a:avLst>
              <a:gd name="adj1" fmla="val 17445962"/>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Picture 4">
            <a:extLst>
              <a:ext uri="{FF2B5EF4-FFF2-40B4-BE49-F238E27FC236}">
                <a16:creationId xmlns:a16="http://schemas.microsoft.com/office/drawing/2014/main" id="{D227BF1E-9592-4D10-838F-A3D836CA0010}"/>
              </a:ext>
            </a:extLst>
          </p:cNvPr>
          <p:cNvPicPr>
            <a:picLocks noChangeAspect="1"/>
          </p:cNvPicPr>
          <p:nvPr/>
        </p:nvPicPr>
        <p:blipFill>
          <a:blip r:embed="rId5"/>
          <a:stretch>
            <a:fillRect/>
          </a:stretch>
        </p:blipFill>
        <p:spPr>
          <a:xfrm>
            <a:off x="7241287" y="4193720"/>
            <a:ext cx="4555700" cy="2585359"/>
          </a:xfrm>
          <a:custGeom>
            <a:avLst/>
            <a:gdLst/>
            <a:ahLst/>
            <a:cxnLst/>
            <a:rect l="l" t="t" r="r" b="b"/>
            <a:pathLst>
              <a:path w="4438338" h="2323972">
                <a:moveTo>
                  <a:pt x="69905" y="0"/>
                </a:moveTo>
                <a:lnTo>
                  <a:pt x="4368433" y="0"/>
                </a:lnTo>
                <a:cubicBezTo>
                  <a:pt x="4407040" y="0"/>
                  <a:pt x="4438338" y="31298"/>
                  <a:pt x="4438338" y="69905"/>
                </a:cubicBezTo>
                <a:lnTo>
                  <a:pt x="4438338" y="2254067"/>
                </a:lnTo>
                <a:cubicBezTo>
                  <a:pt x="4438338" y="2292674"/>
                  <a:pt x="4407040" y="2323972"/>
                  <a:pt x="4368433" y="2323972"/>
                </a:cubicBezTo>
                <a:lnTo>
                  <a:pt x="69905" y="2323972"/>
                </a:lnTo>
                <a:cubicBezTo>
                  <a:pt x="31298" y="2323972"/>
                  <a:pt x="0" y="2292674"/>
                  <a:pt x="0" y="2254067"/>
                </a:cubicBezTo>
                <a:lnTo>
                  <a:pt x="0" y="69905"/>
                </a:lnTo>
                <a:cubicBezTo>
                  <a:pt x="0" y="31298"/>
                  <a:pt x="31298" y="0"/>
                  <a:pt x="69905" y="0"/>
                </a:cubicBezTo>
                <a:close/>
              </a:path>
            </a:pathLst>
          </a:custGeom>
        </p:spPr>
      </p:pic>
      <p:pic>
        <p:nvPicPr>
          <p:cNvPr id="9" name="Audio 8">
            <a:hlinkClick r:id="" action="ppaction://media"/>
            <a:extLst>
              <a:ext uri="{FF2B5EF4-FFF2-40B4-BE49-F238E27FC236}">
                <a16:creationId xmlns:a16="http://schemas.microsoft.com/office/drawing/2014/main" id="{E7AA426A-B8F4-4AFC-B263-0D46F81B69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24383254"/>
      </p:ext>
    </p:extLst>
  </p:cSld>
  <p:clrMapOvr>
    <a:masterClrMapping/>
  </p:clrMapOvr>
  <mc:AlternateContent xmlns:mc="http://schemas.openxmlformats.org/markup-compatibility/2006" xmlns:p14="http://schemas.microsoft.com/office/powerpoint/2010/main">
    <mc:Choice Requires="p14">
      <p:transition spd="slow" p14:dur="2000" advTm="25754"/>
    </mc:Choice>
    <mc:Fallback xmlns="">
      <p:transition spd="slow" advTm="25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FB136-3D24-43A4-9983-6642D3D87725}"/>
              </a:ext>
            </a:extLst>
          </p:cNvPr>
          <p:cNvSpPr>
            <a:spLocks noGrp="1"/>
          </p:cNvSpPr>
          <p:nvPr>
            <p:ph type="title"/>
          </p:nvPr>
        </p:nvSpPr>
        <p:spPr/>
        <p:txBody>
          <a:bodyPr/>
          <a:lstStyle/>
          <a:p>
            <a:r>
              <a:rPr lang="en-US" dirty="0"/>
              <a:t>Online Flexible Resource Allocation</a:t>
            </a:r>
          </a:p>
        </p:txBody>
      </p:sp>
      <p:sp>
        <p:nvSpPr>
          <p:cNvPr id="3" name="Content Placeholder 2">
            <a:extLst>
              <a:ext uri="{FF2B5EF4-FFF2-40B4-BE49-F238E27FC236}">
                <a16:creationId xmlns:a16="http://schemas.microsoft.com/office/drawing/2014/main" id="{B10A8F36-8476-42A9-AB09-E1CBE7F50978}"/>
              </a:ext>
            </a:extLst>
          </p:cNvPr>
          <p:cNvSpPr>
            <a:spLocks noGrp="1"/>
          </p:cNvSpPr>
          <p:nvPr>
            <p:ph idx="1"/>
          </p:nvPr>
        </p:nvSpPr>
        <p:spPr/>
        <p:txBody>
          <a:bodyPr vert="horz" lIns="91440" tIns="45720" rIns="91440" bIns="45720" rtlCol="0" anchor="t">
            <a:normAutofit lnSpcReduction="10000"/>
          </a:bodyPr>
          <a:lstStyle/>
          <a:p>
            <a:r>
              <a:rPr lang="en-US" dirty="0"/>
              <a:t>However these formulation were viewed to have flaws due to being static / one shot </a:t>
            </a:r>
            <a:r>
              <a:rPr lang="en-GB" dirty="0"/>
              <a:t>where in all tasks would be auctioned and resource allocated at the first time step. Requiring the system to process tasks in batches and prevented resource from being changed between batches.</a:t>
            </a:r>
          </a:p>
          <a:p>
            <a:r>
              <a:rPr lang="en-GB" dirty="0"/>
              <a:t>These issues were solved through introducing time into the optimisation problem. </a:t>
            </a:r>
          </a:p>
          <a:p>
            <a:r>
              <a:rPr lang="en-GB" dirty="0"/>
              <a:t>However this proposal causes all previous research to be incompatible with this modified Online Flexible resource allocation problem (Section 3.1). </a:t>
            </a:r>
          </a:p>
          <a:p>
            <a:endParaRPr lang="en-US" dirty="0"/>
          </a:p>
        </p:txBody>
      </p:sp>
      <p:pic>
        <p:nvPicPr>
          <p:cNvPr id="4" name="Audio 3">
            <a:hlinkClick r:id="" action="ppaction://media"/>
            <a:extLst>
              <a:ext uri="{FF2B5EF4-FFF2-40B4-BE49-F238E27FC236}">
                <a16:creationId xmlns:a16="http://schemas.microsoft.com/office/drawing/2014/main" id="{B31C982B-382B-4CCC-8BC6-D6831C3DFDA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66165428"/>
      </p:ext>
    </p:extLst>
  </p:cSld>
  <p:clrMapOvr>
    <a:masterClrMapping/>
  </p:clrMapOvr>
  <mc:AlternateContent xmlns:mc="http://schemas.openxmlformats.org/markup-compatibility/2006" xmlns:p14="http://schemas.microsoft.com/office/powerpoint/2010/main">
    <mc:Choice Requires="p14">
      <p:transition spd="slow" p14:dur="2000" advTm="33808"/>
    </mc:Choice>
    <mc:Fallback xmlns="">
      <p:transition spd="slow" advTm="338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AD18CE-28EF-4DD1-BB6D-0D4252A32763}"/>
              </a:ext>
            </a:extLst>
          </p:cNvPr>
          <p:cNvSpPr>
            <a:spLocks noGrp="1"/>
          </p:cNvSpPr>
          <p:nvPr>
            <p:ph type="title"/>
          </p:nvPr>
        </p:nvSpPr>
        <p:spPr/>
        <p:txBody>
          <a:bodyPr/>
          <a:lstStyle/>
          <a:p>
            <a:r>
              <a:rPr lang="en-GB" dirty="0"/>
              <a:t>Auctions</a:t>
            </a:r>
          </a:p>
        </p:txBody>
      </p:sp>
      <p:sp>
        <p:nvSpPr>
          <p:cNvPr id="3" name="Content Placeholder 2">
            <a:extLst>
              <a:ext uri="{FF2B5EF4-FFF2-40B4-BE49-F238E27FC236}">
                <a16:creationId xmlns:a16="http://schemas.microsoft.com/office/drawing/2014/main" id="{5ECEEE4C-F90D-4B00-B9DE-AFB8D84A3CC7}"/>
              </a:ext>
            </a:extLst>
          </p:cNvPr>
          <p:cNvSpPr>
            <a:spLocks noGrp="1"/>
          </p:cNvSpPr>
          <p:nvPr>
            <p:ph idx="1"/>
          </p:nvPr>
        </p:nvSpPr>
        <p:spPr/>
        <p:txBody>
          <a:bodyPr/>
          <a:lstStyle/>
          <a:p>
            <a:r>
              <a:rPr lang="en-GB" dirty="0"/>
              <a:t>While the mathematically description of the optimisation problem presented doesn’t consider any auctions occurring. In real life servers are normally paid for the use of their resources through auctions.</a:t>
            </a:r>
          </a:p>
          <a:p>
            <a:r>
              <a:rPr lang="en-GB" dirty="0"/>
              <a:t>Also for dealing with self-interested users who may misreport their resource requirements, auctions can limit this.</a:t>
            </a:r>
          </a:p>
          <a:p>
            <a:r>
              <a:rPr lang="en-GB" dirty="0"/>
              <a:t>The Vickrey Auction (Vickrey, 1961) is selected over the alternative due to requiring a single round of bidding and for being Incentive Compatible (Section 3.2)</a:t>
            </a:r>
          </a:p>
        </p:txBody>
      </p:sp>
      <p:pic>
        <p:nvPicPr>
          <p:cNvPr id="5" name="Audio 4">
            <a:hlinkClick r:id="" action="ppaction://media"/>
            <a:extLst>
              <a:ext uri="{FF2B5EF4-FFF2-40B4-BE49-F238E27FC236}">
                <a16:creationId xmlns:a16="http://schemas.microsoft.com/office/drawing/2014/main" id="{3BEA72AC-310E-467D-9115-A2BB945E71B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81620221"/>
      </p:ext>
    </p:extLst>
  </p:cSld>
  <p:clrMapOvr>
    <a:masterClrMapping/>
  </p:clrMapOvr>
  <mc:AlternateContent xmlns:mc="http://schemas.openxmlformats.org/markup-compatibility/2006" xmlns:p14="http://schemas.microsoft.com/office/powerpoint/2010/main">
    <mc:Choice Requires="p14">
      <p:transition spd="slow" p14:dur="2000" advTm="29752"/>
    </mc:Choice>
    <mc:Fallback xmlns="">
      <p:transition spd="slow" advTm="297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C3AF8A-DE74-4173-8A7F-22E886F96509}"/>
              </a:ext>
            </a:extLst>
          </p:cNvPr>
          <p:cNvSpPr>
            <a:spLocks noGrp="1"/>
          </p:cNvSpPr>
          <p:nvPr>
            <p:ph type="title"/>
          </p:nvPr>
        </p:nvSpPr>
        <p:spPr/>
        <p:txBody>
          <a:bodyPr/>
          <a:lstStyle/>
          <a:p>
            <a:r>
              <a:rPr lang="en-US" dirty="0"/>
              <a:t>Auction and Resource Allocation Server agents</a:t>
            </a:r>
          </a:p>
        </p:txBody>
      </p:sp>
      <p:sp>
        <p:nvSpPr>
          <p:cNvPr id="3" name="Content Placeholder 2">
            <a:extLst>
              <a:ext uri="{FF2B5EF4-FFF2-40B4-BE49-F238E27FC236}">
                <a16:creationId xmlns:a16="http://schemas.microsoft.com/office/drawing/2014/main" id="{97305537-9FA9-480C-ABFD-6DBACAF7564E}"/>
              </a:ext>
            </a:extLst>
          </p:cNvPr>
          <p:cNvSpPr>
            <a:spLocks noGrp="1"/>
          </p:cNvSpPr>
          <p:nvPr>
            <p:ph idx="1"/>
          </p:nvPr>
        </p:nvSpPr>
        <p:spPr/>
        <p:txBody>
          <a:bodyPr vert="horz" lIns="91440" tIns="45720" rIns="91440" bIns="45720" rtlCol="0" anchor="t">
            <a:normAutofit fontScale="70000" lnSpcReduction="20000"/>
          </a:bodyPr>
          <a:lstStyle/>
          <a:p>
            <a:r>
              <a:rPr lang="en-US" dirty="0"/>
              <a:t>Due to the complexity of the problem to both efficient allocate resources and bid of auctioned tasks, Reinforcement Learning was utilised to learn these functions. </a:t>
            </a:r>
          </a:p>
          <a:p>
            <a:r>
              <a:rPr lang="en-US" dirty="0"/>
              <a:t>To train agents, this was done in several sections: </a:t>
            </a:r>
          </a:p>
          <a:p>
            <a:pPr lvl="1"/>
            <a:r>
              <a:rPr lang="en-US" dirty="0"/>
              <a:t>An environment was implemented to simulate an Online Flexible Resource Allocation MEC network. (Section 4.1)</a:t>
            </a:r>
          </a:p>
          <a:p>
            <a:pPr lvl="1"/>
            <a:r>
              <a:rPr lang="en-US" dirty="0"/>
              <a:t>With each server requiring two agents for the environment, an auction and resource allocation  agent (Section 4.2)</a:t>
            </a:r>
          </a:p>
          <a:p>
            <a:pPr lvl="1"/>
            <a:r>
              <a:rPr lang="en-US" dirty="0"/>
              <a:t>A variety of agents are trained and evaluated (Section 4.3 and Section 5.2)</a:t>
            </a:r>
          </a:p>
          <a:p>
            <a:pPr lvl="2"/>
            <a:r>
              <a:rPr lang="en-US" dirty="0"/>
              <a:t>Algorithms: Dqn, Double Dqn, Dueling Dqn, Categorical Dqn, Ddpg and Td3</a:t>
            </a:r>
          </a:p>
          <a:p>
            <a:pPr lvl="2"/>
            <a:r>
              <a:rPr lang="en-US" dirty="0"/>
              <a:t>Neural network architectures: Rnn, Gru, Lstm, Bidirectional and Seq2Seq</a:t>
            </a:r>
          </a:p>
          <a:p>
            <a:pPr lvl="2"/>
            <a:r>
              <a:rPr lang="en-US" dirty="0"/>
              <a:t>Hyperparameters: Training environments and number of agents trained together </a:t>
            </a:r>
          </a:p>
          <a:p>
            <a:pPr lvl="2"/>
            <a:endParaRPr lang="en-US" dirty="0"/>
          </a:p>
          <a:p>
            <a:pPr lvl="1"/>
            <a:r>
              <a:rPr lang="en-US" dirty="0"/>
              <a:t>Several Problems exist in implementing this solution, these are discussed in Subsection 4.2</a:t>
            </a:r>
          </a:p>
          <a:p>
            <a:pPr lvl="2"/>
            <a:r>
              <a:rPr lang="en-US" dirty="0"/>
              <a:t>Rewards, Next observations, </a:t>
            </a:r>
            <a:r>
              <a:rPr lang="en-US" dirty="0" err="1"/>
              <a:t>Tf</a:t>
            </a:r>
            <a:r>
              <a:rPr lang="en-US" dirty="0"/>
              <a:t>-agents, Tensorflow tensor sequences</a:t>
            </a:r>
          </a:p>
        </p:txBody>
      </p:sp>
      <p:pic>
        <p:nvPicPr>
          <p:cNvPr id="9" name="Audio 8">
            <a:hlinkClick r:id="" action="ppaction://media"/>
            <a:extLst>
              <a:ext uri="{FF2B5EF4-FFF2-40B4-BE49-F238E27FC236}">
                <a16:creationId xmlns:a16="http://schemas.microsoft.com/office/drawing/2014/main" id="{1E0EA15E-168F-4A5F-9D47-E2FE379E9A7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79345287"/>
      </p:ext>
    </p:extLst>
  </p:cSld>
  <p:clrMapOvr>
    <a:masterClrMapping/>
  </p:clrMapOvr>
  <mc:AlternateContent xmlns:mc="http://schemas.openxmlformats.org/markup-compatibility/2006" xmlns:p14="http://schemas.microsoft.com/office/powerpoint/2010/main">
    <mc:Choice Requires="p14">
      <p:transition spd="slow" p14:dur="2000" advTm="32416"/>
    </mc:Choice>
    <mc:Fallback xmlns="">
      <p:transition spd="slow" advTm="324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9E9F2A28-69A3-4945-B6B6-C2E4A6C55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857AB79-3ED6-4C69-8F38-CA4463A02CE9}"/>
              </a:ext>
            </a:extLst>
          </p:cNvPr>
          <p:cNvSpPr>
            <a:spLocks noGrp="1"/>
          </p:cNvSpPr>
          <p:nvPr>
            <p:ph type="title"/>
          </p:nvPr>
        </p:nvSpPr>
        <p:spPr>
          <a:xfrm>
            <a:off x="633561" y="365125"/>
            <a:ext cx="5393360" cy="1325563"/>
          </a:xfrm>
        </p:spPr>
        <p:txBody>
          <a:bodyPr>
            <a:normAutofit/>
          </a:bodyPr>
          <a:lstStyle/>
          <a:p>
            <a:r>
              <a:rPr lang="en-US" dirty="0"/>
              <a:t>Fixed vs Flexible Resource allocation</a:t>
            </a:r>
          </a:p>
        </p:txBody>
      </p:sp>
      <p:sp>
        <p:nvSpPr>
          <p:cNvPr id="3" name="Content Placeholder 2">
            <a:extLst>
              <a:ext uri="{FF2B5EF4-FFF2-40B4-BE49-F238E27FC236}">
                <a16:creationId xmlns:a16="http://schemas.microsoft.com/office/drawing/2014/main" id="{531EDD81-24B5-4889-A056-18E6D6B72895}"/>
              </a:ext>
            </a:extLst>
          </p:cNvPr>
          <p:cNvSpPr>
            <a:spLocks noGrp="1"/>
          </p:cNvSpPr>
          <p:nvPr>
            <p:ph idx="1"/>
          </p:nvPr>
        </p:nvSpPr>
        <p:spPr>
          <a:xfrm>
            <a:off x="633560" y="1825625"/>
            <a:ext cx="5909412" cy="2854466"/>
          </a:xfrm>
        </p:spPr>
        <p:txBody>
          <a:bodyPr vert="horz" lIns="91440" tIns="45720" rIns="91440" bIns="45720" rtlCol="0">
            <a:normAutofit fontScale="92500" lnSpcReduction="10000"/>
          </a:bodyPr>
          <a:lstStyle/>
          <a:p>
            <a:r>
              <a:rPr lang="en-US" sz="2400" dirty="0"/>
              <a:t>An implementation of a Fixed resource allocation agent was implemented to compare results</a:t>
            </a:r>
          </a:p>
          <a:p>
            <a:r>
              <a:rPr lang="en-US" sz="2400" dirty="0"/>
              <a:t>Flexible resource allocation mechanisms were found to allocate almost twice as many completed tasks as fixed however was found to also fail around 5% of tasks. </a:t>
            </a:r>
          </a:p>
          <a:p>
            <a:r>
              <a:rPr lang="en-US" sz="2400" dirty="0"/>
              <a:t>A full discussion of these results can be found in Subsection 5.2.1</a:t>
            </a:r>
          </a:p>
        </p:txBody>
      </p:sp>
      <p:pic>
        <p:nvPicPr>
          <p:cNvPr id="9" name="Picture 8" descr="A screenshot of a social media post&#10;&#10;Description automatically generated">
            <a:extLst>
              <a:ext uri="{FF2B5EF4-FFF2-40B4-BE49-F238E27FC236}">
                <a16:creationId xmlns:a16="http://schemas.microsoft.com/office/drawing/2014/main" id="{019BA044-C5E1-4577-867D-A699AB78C65B}"/>
              </a:ext>
            </a:extLst>
          </p:cNvPr>
          <p:cNvPicPr>
            <a:picLocks noChangeAspect="1"/>
          </p:cNvPicPr>
          <p:nvPr/>
        </p:nvPicPr>
        <p:blipFill>
          <a:blip r:embed="rId4"/>
          <a:stretch>
            <a:fillRect/>
          </a:stretch>
        </p:blipFill>
        <p:spPr>
          <a:xfrm>
            <a:off x="1339949" y="4680091"/>
            <a:ext cx="5061103" cy="2087704"/>
          </a:xfrm>
          <a:custGeom>
            <a:avLst/>
            <a:gdLst/>
            <a:ahLst/>
            <a:cxnLst/>
            <a:rect l="l" t="t" r="r" b="b"/>
            <a:pathLst>
              <a:path w="1999274" h="2247255">
                <a:moveTo>
                  <a:pt x="108501" y="0"/>
                </a:moveTo>
                <a:lnTo>
                  <a:pt x="1890773" y="0"/>
                </a:lnTo>
                <a:cubicBezTo>
                  <a:pt x="1950696" y="0"/>
                  <a:pt x="1999274" y="48578"/>
                  <a:pt x="1999274" y="108501"/>
                </a:cubicBezTo>
                <a:lnTo>
                  <a:pt x="1999274" y="2138754"/>
                </a:lnTo>
                <a:cubicBezTo>
                  <a:pt x="1999274" y="2198677"/>
                  <a:pt x="1950696" y="2247255"/>
                  <a:pt x="1890773" y="2247255"/>
                </a:cubicBezTo>
                <a:lnTo>
                  <a:pt x="108501" y="2247255"/>
                </a:lnTo>
                <a:cubicBezTo>
                  <a:pt x="48578" y="2247255"/>
                  <a:pt x="0" y="2198677"/>
                  <a:pt x="0" y="2138754"/>
                </a:cubicBezTo>
                <a:lnTo>
                  <a:pt x="0" y="108501"/>
                </a:lnTo>
                <a:cubicBezTo>
                  <a:pt x="0" y="48578"/>
                  <a:pt x="48578" y="0"/>
                  <a:pt x="108501" y="0"/>
                </a:cubicBezTo>
                <a:close/>
              </a:path>
            </a:pathLst>
          </a:custGeom>
        </p:spPr>
      </p:pic>
      <p:sp>
        <p:nvSpPr>
          <p:cNvPr id="29" name="Oval 28">
            <a:extLst>
              <a:ext uri="{FF2B5EF4-FFF2-40B4-BE49-F238E27FC236}">
                <a16:creationId xmlns:a16="http://schemas.microsoft.com/office/drawing/2014/main" id="{C601C005-844A-4FB7-8001-BC0DB9D7C6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86684" y="183491"/>
            <a:ext cx="947488" cy="92178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1" name="Freeform: Shape 30">
            <a:extLst>
              <a:ext uri="{FF2B5EF4-FFF2-40B4-BE49-F238E27FC236}">
                <a16:creationId xmlns:a16="http://schemas.microsoft.com/office/drawing/2014/main" id="{982CE291-F400-4275-A82C-AF6DC8AD32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519137" y="5486400"/>
            <a:ext cx="2672863" cy="1371600"/>
          </a:xfrm>
          <a:custGeom>
            <a:avLst/>
            <a:gdLst>
              <a:gd name="connsiteX0" fmla="*/ 1721734 w 2672863"/>
              <a:gd name="connsiteY0" fmla="*/ 0 h 1371600"/>
              <a:gd name="connsiteX1" fmla="*/ 2564444 w 2672863"/>
              <a:gd name="connsiteY1" fmla="*/ 213382 h 1371600"/>
              <a:gd name="connsiteX2" fmla="*/ 2672863 w 2672863"/>
              <a:gd name="connsiteY2" fmla="*/ 279248 h 1371600"/>
              <a:gd name="connsiteX3" fmla="*/ 2672863 w 2672863"/>
              <a:gd name="connsiteY3" fmla="*/ 1371600 h 1371600"/>
              <a:gd name="connsiteX4" fmla="*/ 0 w 2672863"/>
              <a:gd name="connsiteY4" fmla="*/ 1371600 h 1371600"/>
              <a:gd name="connsiteX5" fmla="*/ 33268 w 2672863"/>
              <a:gd name="connsiteY5" fmla="*/ 1242216 h 1371600"/>
              <a:gd name="connsiteX6" fmla="*/ 1721734 w 2672863"/>
              <a:gd name="connsiteY6" fmla="*/ 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2863" h="1371600">
                <a:moveTo>
                  <a:pt x="1721734" y="0"/>
                </a:moveTo>
                <a:cubicBezTo>
                  <a:pt x="2026863" y="0"/>
                  <a:pt x="2313937" y="77299"/>
                  <a:pt x="2564444" y="213382"/>
                </a:cubicBezTo>
                <a:lnTo>
                  <a:pt x="2672863" y="279248"/>
                </a:lnTo>
                <a:lnTo>
                  <a:pt x="2672863" y="1371600"/>
                </a:lnTo>
                <a:lnTo>
                  <a:pt x="0" y="1371600"/>
                </a:lnTo>
                <a:lnTo>
                  <a:pt x="33268" y="1242216"/>
                </a:lnTo>
                <a:cubicBezTo>
                  <a:pt x="257110" y="522539"/>
                  <a:pt x="928399" y="0"/>
                  <a:pt x="1721734"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descr="A screenshot of a cell phone&#10;&#10;Description automatically generated">
            <a:extLst>
              <a:ext uri="{FF2B5EF4-FFF2-40B4-BE49-F238E27FC236}">
                <a16:creationId xmlns:a16="http://schemas.microsoft.com/office/drawing/2014/main" id="{8FB4A129-875C-48FD-AA20-4E84AB6F4328}"/>
              </a:ext>
            </a:extLst>
          </p:cNvPr>
          <p:cNvPicPr>
            <a:picLocks noChangeAspect="1"/>
          </p:cNvPicPr>
          <p:nvPr/>
        </p:nvPicPr>
        <p:blipFill>
          <a:blip r:embed="rId5"/>
          <a:stretch>
            <a:fillRect/>
          </a:stretch>
        </p:blipFill>
        <p:spPr>
          <a:xfrm>
            <a:off x="6846993" y="2592388"/>
            <a:ext cx="5061098" cy="2087703"/>
          </a:xfrm>
          <a:custGeom>
            <a:avLst/>
            <a:gdLst/>
            <a:ahLst/>
            <a:cxnLst/>
            <a:rect l="l" t="t" r="r" b="b"/>
            <a:pathLst>
              <a:path w="2536470" h="2533423">
                <a:moveTo>
                  <a:pt x="145013" y="0"/>
                </a:moveTo>
                <a:lnTo>
                  <a:pt x="2391457" y="0"/>
                </a:lnTo>
                <a:cubicBezTo>
                  <a:pt x="2471545" y="0"/>
                  <a:pt x="2536470" y="64925"/>
                  <a:pt x="2536470" y="145013"/>
                </a:cubicBezTo>
                <a:lnTo>
                  <a:pt x="2536470" y="2388410"/>
                </a:lnTo>
                <a:cubicBezTo>
                  <a:pt x="2536470" y="2468498"/>
                  <a:pt x="2471545" y="2533423"/>
                  <a:pt x="2391457" y="2533423"/>
                </a:cubicBezTo>
                <a:lnTo>
                  <a:pt x="145013" y="2533423"/>
                </a:lnTo>
                <a:cubicBezTo>
                  <a:pt x="64925" y="2533423"/>
                  <a:pt x="0" y="2468498"/>
                  <a:pt x="0" y="2388410"/>
                </a:cubicBezTo>
                <a:lnTo>
                  <a:pt x="0" y="145013"/>
                </a:lnTo>
                <a:cubicBezTo>
                  <a:pt x="0" y="64925"/>
                  <a:pt x="64925" y="0"/>
                  <a:pt x="145013" y="0"/>
                </a:cubicBezTo>
                <a:close/>
              </a:path>
            </a:pathLst>
          </a:custGeom>
        </p:spPr>
      </p:pic>
      <p:pic>
        <p:nvPicPr>
          <p:cNvPr id="11" name="Picture 10" descr="A screenshot of a cell phone&#10;&#10;Description automatically generated">
            <a:extLst>
              <a:ext uri="{FF2B5EF4-FFF2-40B4-BE49-F238E27FC236}">
                <a16:creationId xmlns:a16="http://schemas.microsoft.com/office/drawing/2014/main" id="{86F8839A-D6B7-4EFE-B339-8307349A74F6}"/>
              </a:ext>
            </a:extLst>
          </p:cNvPr>
          <p:cNvPicPr>
            <a:picLocks noChangeAspect="1"/>
          </p:cNvPicPr>
          <p:nvPr/>
        </p:nvPicPr>
        <p:blipFill>
          <a:blip r:embed="rId6"/>
          <a:stretch>
            <a:fillRect/>
          </a:stretch>
        </p:blipFill>
        <p:spPr>
          <a:xfrm>
            <a:off x="6764453" y="4680091"/>
            <a:ext cx="5061102" cy="2087703"/>
          </a:xfrm>
          <a:custGeom>
            <a:avLst/>
            <a:gdLst/>
            <a:ahLst/>
            <a:cxnLst/>
            <a:rect l="l" t="t" r="r" b="b"/>
            <a:pathLst>
              <a:path w="2536470" h="2533423">
                <a:moveTo>
                  <a:pt x="145013" y="0"/>
                </a:moveTo>
                <a:lnTo>
                  <a:pt x="2391457" y="0"/>
                </a:lnTo>
                <a:cubicBezTo>
                  <a:pt x="2471545" y="0"/>
                  <a:pt x="2536470" y="64925"/>
                  <a:pt x="2536470" y="145013"/>
                </a:cubicBezTo>
                <a:lnTo>
                  <a:pt x="2536470" y="2388410"/>
                </a:lnTo>
                <a:cubicBezTo>
                  <a:pt x="2536470" y="2468498"/>
                  <a:pt x="2471545" y="2533423"/>
                  <a:pt x="2391457" y="2533423"/>
                </a:cubicBezTo>
                <a:lnTo>
                  <a:pt x="145013" y="2533423"/>
                </a:lnTo>
                <a:cubicBezTo>
                  <a:pt x="64925" y="2533423"/>
                  <a:pt x="0" y="2468498"/>
                  <a:pt x="0" y="2388410"/>
                </a:cubicBezTo>
                <a:lnTo>
                  <a:pt x="0" y="145013"/>
                </a:lnTo>
                <a:cubicBezTo>
                  <a:pt x="0" y="64925"/>
                  <a:pt x="64925" y="0"/>
                  <a:pt x="145013" y="0"/>
                </a:cubicBezTo>
                <a:close/>
              </a:path>
            </a:pathLst>
          </a:custGeom>
        </p:spPr>
      </p:pic>
      <p:sp>
        <p:nvSpPr>
          <p:cNvPr id="33" name="Arc 32">
            <a:extLst>
              <a:ext uri="{FF2B5EF4-FFF2-40B4-BE49-F238E27FC236}">
                <a16:creationId xmlns:a16="http://schemas.microsoft.com/office/drawing/2014/main" id="{AA8705F2-9B61-4D36-8093-4E61C7EC52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778504" flipH="1">
            <a:off x="6023634" y="342387"/>
            <a:ext cx="4083433" cy="4083433"/>
          </a:xfrm>
          <a:prstGeom prst="arc">
            <a:avLst>
              <a:gd name="adj1" fmla="val 17445962"/>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5" name="Picture 4" descr="A screenshot of a cell phone&#10;&#10;Description automatically generated">
            <a:extLst>
              <a:ext uri="{FF2B5EF4-FFF2-40B4-BE49-F238E27FC236}">
                <a16:creationId xmlns:a16="http://schemas.microsoft.com/office/drawing/2014/main" id="{43C6EB46-6500-449A-8D0B-2AEA995F4DD4}"/>
              </a:ext>
            </a:extLst>
          </p:cNvPr>
          <p:cNvPicPr>
            <a:picLocks noChangeAspect="1"/>
          </p:cNvPicPr>
          <p:nvPr/>
        </p:nvPicPr>
        <p:blipFill>
          <a:blip r:embed="rId7"/>
          <a:stretch>
            <a:fillRect/>
          </a:stretch>
        </p:blipFill>
        <p:spPr>
          <a:xfrm>
            <a:off x="6929534" y="129501"/>
            <a:ext cx="4896017" cy="2448009"/>
          </a:xfrm>
          <a:custGeom>
            <a:avLst/>
            <a:gdLst/>
            <a:ahLst/>
            <a:cxnLst/>
            <a:rect l="l" t="t" r="r" b="b"/>
            <a:pathLst>
              <a:path w="1999274" h="2247255">
                <a:moveTo>
                  <a:pt x="108501" y="0"/>
                </a:moveTo>
                <a:lnTo>
                  <a:pt x="1890773" y="0"/>
                </a:lnTo>
                <a:cubicBezTo>
                  <a:pt x="1950696" y="0"/>
                  <a:pt x="1999274" y="48578"/>
                  <a:pt x="1999274" y="108501"/>
                </a:cubicBezTo>
                <a:lnTo>
                  <a:pt x="1999274" y="2138754"/>
                </a:lnTo>
                <a:cubicBezTo>
                  <a:pt x="1999274" y="2198677"/>
                  <a:pt x="1950696" y="2247255"/>
                  <a:pt x="1890773" y="2247255"/>
                </a:cubicBezTo>
                <a:lnTo>
                  <a:pt x="108501" y="2247255"/>
                </a:lnTo>
                <a:cubicBezTo>
                  <a:pt x="48578" y="2247255"/>
                  <a:pt x="0" y="2198677"/>
                  <a:pt x="0" y="2138754"/>
                </a:cubicBezTo>
                <a:lnTo>
                  <a:pt x="0" y="108501"/>
                </a:lnTo>
                <a:cubicBezTo>
                  <a:pt x="0" y="48578"/>
                  <a:pt x="48578" y="0"/>
                  <a:pt x="108501" y="0"/>
                </a:cubicBezTo>
                <a:close/>
              </a:path>
            </a:pathLst>
          </a:custGeom>
        </p:spPr>
      </p:pic>
      <p:pic>
        <p:nvPicPr>
          <p:cNvPr id="14" name="Audio 13">
            <a:hlinkClick r:id="" action="ppaction://media"/>
            <a:extLst>
              <a:ext uri="{FF2B5EF4-FFF2-40B4-BE49-F238E27FC236}">
                <a16:creationId xmlns:a16="http://schemas.microsoft.com/office/drawing/2014/main" id="{1CFDDFEB-B9CD-4D98-934A-E08F9D62F87E}"/>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56251" y="6124215"/>
            <a:ext cx="609600" cy="609600"/>
          </a:xfrm>
          <a:prstGeom prst="rect">
            <a:avLst/>
          </a:prstGeom>
        </p:spPr>
      </p:pic>
    </p:spTree>
    <p:extLst>
      <p:ext uri="{BB962C8B-B14F-4D97-AF65-F5344CB8AC3E}">
        <p14:creationId xmlns:p14="http://schemas.microsoft.com/office/powerpoint/2010/main" val="2366200312"/>
      </p:ext>
    </p:extLst>
  </p:cSld>
  <p:clrMapOvr>
    <a:masterClrMapping/>
  </p:clrMapOvr>
  <mc:AlternateContent xmlns:mc="http://schemas.openxmlformats.org/markup-compatibility/2006" xmlns:p14="http://schemas.microsoft.com/office/powerpoint/2010/main">
    <mc:Choice Requires="p14">
      <p:transition spd="slow" p14:dur="2000" advTm="21611"/>
    </mc:Choice>
    <mc:Fallback xmlns="">
      <p:transition spd="slow" advTm="21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EFEE03-1C33-49F7-81B9-C1B7CD78E5B6}"/>
              </a:ext>
            </a:extLst>
          </p:cNvPr>
          <p:cNvSpPr>
            <a:spLocks noGrp="1"/>
          </p:cNvSpPr>
          <p:nvPr>
            <p:ph type="title"/>
          </p:nvPr>
        </p:nvSpPr>
        <p:spPr/>
        <p:txBody>
          <a:bodyPr/>
          <a:lstStyle/>
          <a:p>
            <a:r>
              <a:rPr lang="en-GB" dirty="0"/>
              <a:t>Comparison of Various Server Agents</a:t>
            </a:r>
          </a:p>
        </p:txBody>
      </p:sp>
      <p:sp>
        <p:nvSpPr>
          <p:cNvPr id="3" name="Content Placeholder 2">
            <a:extLst>
              <a:ext uri="{FF2B5EF4-FFF2-40B4-BE49-F238E27FC236}">
                <a16:creationId xmlns:a16="http://schemas.microsoft.com/office/drawing/2014/main" id="{4BF7B67E-9F62-4CAA-844D-8D7E972D55CD}"/>
              </a:ext>
            </a:extLst>
          </p:cNvPr>
          <p:cNvSpPr>
            <a:spLocks noGrp="1"/>
          </p:cNvSpPr>
          <p:nvPr>
            <p:ph idx="1"/>
          </p:nvPr>
        </p:nvSpPr>
        <p:spPr>
          <a:xfrm>
            <a:off x="838200" y="1415178"/>
            <a:ext cx="10515600" cy="1215287"/>
          </a:xfrm>
        </p:spPr>
        <p:txBody>
          <a:bodyPr>
            <a:normAutofit fontScale="62500" lnSpcReduction="20000"/>
          </a:bodyPr>
          <a:lstStyle/>
          <a:p>
            <a:r>
              <a:rPr lang="en-GB" dirty="0"/>
              <a:t>Due to the exploratory nature of the project, a large number of different server agents were implemented to compare different algorithms, network architectures and hyperparameters</a:t>
            </a:r>
          </a:p>
          <a:p>
            <a:r>
              <a:rPr lang="en-GB" dirty="0"/>
              <a:t>A full analyse of these agents can be found in the following subsections: 5.2.2 for hyperparameters, 5.2.3 for Reinforcement learning algorithms and 5.2.4 for Network architectures</a:t>
            </a:r>
          </a:p>
        </p:txBody>
      </p:sp>
      <p:pic>
        <p:nvPicPr>
          <p:cNvPr id="11" name="Picture 10" descr="A close up of a map&#10;&#10;Description automatically generated">
            <a:extLst>
              <a:ext uri="{FF2B5EF4-FFF2-40B4-BE49-F238E27FC236}">
                <a16:creationId xmlns:a16="http://schemas.microsoft.com/office/drawing/2014/main" id="{C75D4E8E-C58A-455B-B088-D2BAC9CAB375}"/>
              </a:ext>
            </a:extLst>
          </p:cNvPr>
          <p:cNvPicPr>
            <a:picLocks noChangeAspect="1"/>
          </p:cNvPicPr>
          <p:nvPr/>
        </p:nvPicPr>
        <p:blipFill>
          <a:blip r:embed="rId2"/>
          <a:stretch>
            <a:fillRect/>
          </a:stretch>
        </p:blipFill>
        <p:spPr>
          <a:xfrm>
            <a:off x="1458272" y="4658227"/>
            <a:ext cx="4837045" cy="1995281"/>
          </a:xfrm>
          <a:prstGeom prst="rect">
            <a:avLst/>
          </a:prstGeom>
        </p:spPr>
      </p:pic>
      <p:pic>
        <p:nvPicPr>
          <p:cNvPr id="24" name="Picture 23" descr="A close up of a map&#10;&#10;Description automatically generated">
            <a:extLst>
              <a:ext uri="{FF2B5EF4-FFF2-40B4-BE49-F238E27FC236}">
                <a16:creationId xmlns:a16="http://schemas.microsoft.com/office/drawing/2014/main" id="{708E65AC-BBF7-4ED2-A678-A864D1658E12}"/>
              </a:ext>
            </a:extLst>
          </p:cNvPr>
          <p:cNvPicPr>
            <a:picLocks noChangeAspect="1"/>
          </p:cNvPicPr>
          <p:nvPr/>
        </p:nvPicPr>
        <p:blipFill>
          <a:blip r:embed="rId2"/>
          <a:stretch>
            <a:fillRect/>
          </a:stretch>
        </p:blipFill>
        <p:spPr>
          <a:xfrm>
            <a:off x="1448330" y="2740741"/>
            <a:ext cx="4837044" cy="1995281"/>
          </a:xfrm>
          <a:prstGeom prst="rect">
            <a:avLst/>
          </a:prstGeom>
        </p:spPr>
      </p:pic>
      <p:pic>
        <p:nvPicPr>
          <p:cNvPr id="25" name="Picture 24" descr="A picture containing text, map&#10;&#10;Description automatically generated">
            <a:extLst>
              <a:ext uri="{FF2B5EF4-FFF2-40B4-BE49-F238E27FC236}">
                <a16:creationId xmlns:a16="http://schemas.microsoft.com/office/drawing/2014/main" id="{AC85EA5D-F9BB-4E24-8702-2F69EBFCA2AF}"/>
              </a:ext>
            </a:extLst>
          </p:cNvPr>
          <p:cNvPicPr>
            <a:picLocks noChangeAspect="1"/>
          </p:cNvPicPr>
          <p:nvPr/>
        </p:nvPicPr>
        <p:blipFill>
          <a:blip r:embed="rId3"/>
          <a:stretch>
            <a:fillRect/>
          </a:stretch>
        </p:blipFill>
        <p:spPr>
          <a:xfrm>
            <a:off x="6390863" y="2740741"/>
            <a:ext cx="4837045" cy="1995281"/>
          </a:xfrm>
          <a:prstGeom prst="rect">
            <a:avLst/>
          </a:prstGeom>
        </p:spPr>
      </p:pic>
      <p:pic>
        <p:nvPicPr>
          <p:cNvPr id="26" name="Picture 25" descr="A picture containing text, map&#10;&#10;Description automatically generated">
            <a:extLst>
              <a:ext uri="{FF2B5EF4-FFF2-40B4-BE49-F238E27FC236}">
                <a16:creationId xmlns:a16="http://schemas.microsoft.com/office/drawing/2014/main" id="{C84BB3EB-6B50-42AE-BFC6-108C0917A52C}"/>
              </a:ext>
            </a:extLst>
          </p:cNvPr>
          <p:cNvPicPr>
            <a:picLocks noChangeAspect="1"/>
          </p:cNvPicPr>
          <p:nvPr/>
        </p:nvPicPr>
        <p:blipFill>
          <a:blip r:embed="rId4"/>
          <a:stretch>
            <a:fillRect/>
          </a:stretch>
        </p:blipFill>
        <p:spPr>
          <a:xfrm>
            <a:off x="6400805" y="4658227"/>
            <a:ext cx="4837045" cy="1995281"/>
          </a:xfrm>
          <a:prstGeom prst="rect">
            <a:avLst/>
          </a:prstGeom>
        </p:spPr>
      </p:pic>
    </p:spTree>
    <p:extLst>
      <p:ext uri="{BB962C8B-B14F-4D97-AF65-F5344CB8AC3E}">
        <p14:creationId xmlns:p14="http://schemas.microsoft.com/office/powerpoint/2010/main" val="3995393597"/>
      </p:ext>
    </p:extLst>
  </p:cSld>
  <p:clrMapOvr>
    <a:masterClrMapping/>
  </p:clrMapOvr>
  <mc:AlternateContent xmlns:mc="http://schemas.openxmlformats.org/markup-compatibility/2006" xmlns:p14="http://schemas.microsoft.com/office/powerpoint/2010/main">
    <mc:Choice Requires="p14">
      <p:transition spd="slow" p14:dur="2000" advTm="3019"/>
    </mc:Choice>
    <mc:Fallback xmlns="">
      <p:transition spd="slow" advTm="3019"/>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A32CB5-19C5-419F-BE40-B2A66CFF94AF}"/>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A330928F-947B-4DDC-BDC7-8333F4E3B9A5}"/>
              </a:ext>
            </a:extLst>
          </p:cNvPr>
          <p:cNvSpPr>
            <a:spLocks noGrp="1"/>
          </p:cNvSpPr>
          <p:nvPr>
            <p:ph idx="1"/>
          </p:nvPr>
        </p:nvSpPr>
        <p:spPr/>
        <p:txBody>
          <a:bodyPr>
            <a:normAutofit fontScale="70000" lnSpcReduction="20000"/>
          </a:bodyPr>
          <a:lstStyle/>
          <a:p>
            <a:r>
              <a:rPr lang="en-GB" dirty="0"/>
              <a:t>The aim of this project was to expand previous research to fix flaws in the Flexible  resource allocation optimisation problems for Mobile Edge Computing. </a:t>
            </a:r>
          </a:p>
          <a:p>
            <a:r>
              <a:rPr lang="en-GB" dirty="0"/>
              <a:t>This was achieved by introducing the notion of time into the optimisation model. With </a:t>
            </a:r>
          </a:p>
          <a:p>
            <a:r>
              <a:rPr lang="en-GB" dirty="0"/>
              <a:t>Reinforcement Learning agents applied to solve the new problem and learn the optimal strategy for both auction bidding and resource allocation.</a:t>
            </a:r>
          </a:p>
          <a:p>
            <a:r>
              <a:rPr lang="en-GB" dirty="0"/>
              <a:t>While agents were found to efficiently learn the policy achieving significantly more tasks completed than the standard fixed resource allocation mechanisms used in most systems. </a:t>
            </a:r>
          </a:p>
          <a:p>
            <a:r>
              <a:rPr lang="en-GB" dirty="0"/>
              <a:t>However 7% of all tasks were not completed within their deadline meaning overall the problem is a large improvement current methods.</a:t>
            </a:r>
          </a:p>
          <a:p>
            <a:r>
              <a:rPr lang="en-GB" dirty="0"/>
              <a:t>More research and analysis of agents are required before such systems can be implemented into real-life systems. </a:t>
            </a:r>
            <a:endParaRPr lang="en-US" dirty="0"/>
          </a:p>
        </p:txBody>
      </p:sp>
    </p:spTree>
    <p:extLst>
      <p:ext uri="{BB962C8B-B14F-4D97-AF65-F5344CB8AC3E}">
        <p14:creationId xmlns:p14="http://schemas.microsoft.com/office/powerpoint/2010/main" val="196832090"/>
      </p:ext>
    </p:extLst>
  </p:cSld>
  <p:clrMapOvr>
    <a:masterClrMapping/>
  </p:clrMapOvr>
  <mc:AlternateContent xmlns:mc="http://schemas.openxmlformats.org/markup-compatibility/2006" xmlns:p14="http://schemas.microsoft.com/office/powerpoint/2010/main">
    <mc:Choice Requires="p14">
      <p:transition spd="slow" p14:dur="2000" advTm="2188"/>
    </mc:Choice>
    <mc:Fallback xmlns="">
      <p:transition spd="slow" advTm="2188"/>
    </mc:Fallback>
  </mc:AlternateContent>
</p:sld>
</file>

<file path=ppt/theme/theme1.xml><?xml version="1.0" encoding="utf-8"?>
<a:theme xmlns:a="http://schemas.openxmlformats.org/drawingml/2006/main" name="ShapesVTI">
  <a:themeElements>
    <a:clrScheme name="Ion">
      <a:dk1>
        <a:srgbClr val="000000"/>
      </a:dk1>
      <a:lt1>
        <a:srgbClr val="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docProps/app.xml><?xml version="1.0" encoding="utf-8"?>
<Properties xmlns="http://schemas.openxmlformats.org/officeDocument/2006/extended-properties" xmlns:vt="http://schemas.openxmlformats.org/officeDocument/2006/docPropsVTypes">
  <Template>Atlas</Template>
  <TotalTime>2682</TotalTime>
  <Words>880</Words>
  <Application>Microsoft Office PowerPoint</Application>
  <PresentationFormat>Widescreen</PresentationFormat>
  <Paragraphs>58</Paragraphs>
  <Slides>10</Slides>
  <Notes>0</Notes>
  <HiddenSlides>0</HiddenSlides>
  <MMClips>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Avenir Next LT Pro</vt:lpstr>
      <vt:lpstr>Calibri</vt:lpstr>
      <vt:lpstr>Tw Cen MT</vt:lpstr>
      <vt:lpstr>ShapesVTI</vt:lpstr>
      <vt:lpstr>Reinforcement Learning agents for Flexible Resource Allocation in Mobile Edge Computing</vt:lpstr>
      <vt:lpstr>Motivation</vt:lpstr>
      <vt:lpstr>Static Flexible Resource Allocation</vt:lpstr>
      <vt:lpstr>Online Flexible Resource Allocation</vt:lpstr>
      <vt:lpstr>Auctions</vt:lpstr>
      <vt:lpstr>Auction and Resource Allocation Server agents</vt:lpstr>
      <vt:lpstr>Fixed vs Flexible Resource allocation</vt:lpstr>
      <vt:lpstr>Comparison of Various Server Agents</vt:lpstr>
      <vt:lpstr>Conclusion</vt:lpstr>
      <vt:lpstr>Future works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 Towers</dc:creator>
  <cp:lastModifiedBy>Mark Towers</cp:lastModifiedBy>
  <cp:revision>90</cp:revision>
  <dcterms:created xsi:type="dcterms:W3CDTF">2020-05-16T19:02:51Z</dcterms:created>
  <dcterms:modified xsi:type="dcterms:W3CDTF">2020-05-19T11:06:32Z</dcterms:modified>
</cp:coreProperties>
</file>